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8" r:id="rId1"/>
    <p:sldMasterId id="2147483674" r:id="rId2"/>
  </p:sldMasterIdLst>
  <p:notesMasterIdLst>
    <p:notesMasterId r:id="rId35"/>
  </p:notesMasterIdLst>
  <p:handoutMasterIdLst>
    <p:handoutMasterId r:id="rId36"/>
  </p:handoutMasterIdLst>
  <p:sldIdLst>
    <p:sldId id="293" r:id="rId3"/>
    <p:sldId id="271" r:id="rId4"/>
    <p:sldId id="313" r:id="rId5"/>
    <p:sldId id="311" r:id="rId6"/>
    <p:sldId id="310" r:id="rId7"/>
    <p:sldId id="295" r:id="rId8"/>
    <p:sldId id="296" r:id="rId9"/>
    <p:sldId id="297" r:id="rId10"/>
    <p:sldId id="298" r:id="rId11"/>
    <p:sldId id="299" r:id="rId12"/>
    <p:sldId id="308" r:id="rId13"/>
    <p:sldId id="300" r:id="rId14"/>
    <p:sldId id="301" r:id="rId15"/>
    <p:sldId id="302" r:id="rId16"/>
    <p:sldId id="303" r:id="rId17"/>
    <p:sldId id="304" r:id="rId18"/>
    <p:sldId id="312" r:id="rId19"/>
    <p:sldId id="314" r:id="rId20"/>
    <p:sldId id="315" r:id="rId21"/>
    <p:sldId id="316" r:id="rId22"/>
    <p:sldId id="318" r:id="rId23"/>
    <p:sldId id="317" r:id="rId24"/>
    <p:sldId id="319" r:id="rId25"/>
    <p:sldId id="320" r:id="rId26"/>
    <p:sldId id="321" r:id="rId27"/>
    <p:sldId id="322" r:id="rId28"/>
    <p:sldId id="323" r:id="rId29"/>
    <p:sldId id="324" r:id="rId30"/>
    <p:sldId id="327" r:id="rId31"/>
    <p:sldId id="325" r:id="rId32"/>
    <p:sldId id="326" r:id="rId33"/>
    <p:sldId id="284" r:id="rId3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7409F4-7E64-4179-BEB1-2FBEB1BB5D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15592-F86D-4581-AF51-0441BB5351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356D5-496E-4601-9467-AF85FBC5BAC0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115AC-0EC5-4EEF-92C0-6BB02761F4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6E7FA-FC68-4A74-B4F5-984B2DBAD0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CEEA0-975D-4349-9CD1-2FD71E27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3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3149F-C306-4332-9D1F-95BC64FEBABD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15C22-9F36-41AD-8A34-A0FFA8A78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74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398840" y="9555120"/>
            <a:ext cx="3371040" cy="5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EE8D11C3-8D5A-4D56-972F-5B7AB1B8FA2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560" cy="4525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13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398840" y="9555120"/>
            <a:ext cx="3371040" cy="5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EE8D11C3-8D5A-4D56-972F-5B7AB1B8FA2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560" cy="4525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398840" y="9555120"/>
            <a:ext cx="3371040" cy="5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EE8D11C3-8D5A-4D56-972F-5B7AB1B8FA2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560" cy="4525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266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398840" y="9555120"/>
            <a:ext cx="3371040" cy="5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EE8D11C3-8D5A-4D56-972F-5B7AB1B8FA2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560" cy="4525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72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B810671-1097-4C07-9107-0E4DA639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346172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latin typeface="Arial"/>
              </a:rPr>
              <a:t>Click to edit the title text format</a:t>
            </a: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02CB330-1EB7-4C3F-9A9F-235CFE68BD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780" y="1677092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23537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B810671-1097-4C07-9107-0E4DA639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346172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latin typeface="Arial"/>
              </a:rPr>
              <a:t>Click to edit the title text format</a:t>
            </a: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02CB330-1EB7-4C3F-9A9F-235CFE68BD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780" y="1677092"/>
            <a:ext cx="5123363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5921B1FE-DD38-41BC-B944-920AAF27744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6000" y="1677092"/>
            <a:ext cx="5123363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49204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>
            <a:extLst>
              <a:ext uri="{FF2B5EF4-FFF2-40B4-BE49-F238E27FC236}">
                <a16:creationId xmlns:a16="http://schemas.microsoft.com/office/drawing/2014/main" id="{F403E87A-EA77-491D-A4C7-844C0E29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780" y="2637238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0" strike="noStrike" spc="-1" dirty="0">
                <a:latin typeface="Arial"/>
              </a:rPr>
              <a:t>Filler Text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algn="ctr"/>
            <a:endParaRPr lang="en-US" sz="4400" b="0" strike="noStrike" spc="-1" dirty="0">
              <a:latin typeface="Arial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72E2179B-F50E-4DF7-8341-74D67136222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09480" y="1630399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0800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5400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080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5120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44000" indent="0">
              <a:buFontTx/>
              <a:buNone/>
              <a:defRPr>
                <a:solidFill>
                  <a:schemeClr val="bg1"/>
                </a:solidFill>
              </a:defRPr>
            </a:lvl5pPr>
            <a:lvl6pPr marL="2376000" indent="0">
              <a:buFontTx/>
              <a:buNone/>
              <a:defRPr>
                <a:solidFill>
                  <a:schemeClr val="bg1"/>
                </a:solidFill>
              </a:defRPr>
            </a:lvl6pPr>
            <a:lvl7pPr marL="2808000" indent="0">
              <a:buFontTx/>
              <a:buNone/>
              <a:defRPr>
                <a:solidFill>
                  <a:schemeClr val="bg1"/>
                </a:solidFill>
              </a:defRPr>
            </a:lvl7pPr>
          </a:lstStyle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1"/>
          <p:cNvPicPr/>
          <p:nvPr/>
        </p:nvPicPr>
        <p:blipFill>
          <a:blip r:embed="rId5"/>
          <a:srcRect l="6752" t="32283" r="7080" b="30331"/>
          <a:stretch/>
        </p:blipFill>
        <p:spPr>
          <a:xfrm>
            <a:off x="9022680" y="5946840"/>
            <a:ext cx="2694600" cy="48672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33ED9-7D45-4723-97F2-0F60607BF54F}"/>
              </a:ext>
            </a:extLst>
          </p:cNvPr>
          <p:cNvSpPr txBox="1">
            <a:spLocks/>
          </p:cNvSpPr>
          <p:nvPr userDrawn="1"/>
        </p:nvSpPr>
        <p:spPr>
          <a:xfrm>
            <a:off x="145023" y="6400514"/>
            <a:ext cx="26353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E9AFF7-6653-6A4D-A979-64D2F5BECA26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1"/>
          <p:cNvPicPr/>
          <p:nvPr/>
        </p:nvPicPr>
        <p:blipFill>
          <a:blip r:embed="rId5"/>
          <a:srcRect l="6752" t="32283" r="7080" b="30331"/>
          <a:stretch/>
        </p:blipFill>
        <p:spPr>
          <a:xfrm>
            <a:off x="9022680" y="5946840"/>
            <a:ext cx="2694600" cy="486720"/>
          </a:xfrm>
          <a:prstGeom prst="rect">
            <a:avLst/>
          </a:prstGeom>
          <a:ln>
            <a:noFill/>
          </a:ln>
        </p:spPr>
      </p:pic>
      <p:pic>
        <p:nvPicPr>
          <p:cNvPr id="80" name="Picture 11"/>
          <p:cNvPicPr/>
          <p:nvPr/>
        </p:nvPicPr>
        <p:blipFill>
          <a:blip r:embed="rId6"/>
          <a:stretch/>
        </p:blipFill>
        <p:spPr>
          <a:xfrm>
            <a:off x="8826120" y="5555520"/>
            <a:ext cx="2891520" cy="120456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8EAAB7-F898-4FDC-BF9C-B41289F4D1A9}"/>
              </a:ext>
            </a:extLst>
          </p:cNvPr>
          <p:cNvSpPr txBox="1">
            <a:spLocks/>
          </p:cNvSpPr>
          <p:nvPr userDrawn="1"/>
        </p:nvSpPr>
        <p:spPr>
          <a:xfrm>
            <a:off x="145023" y="6394955"/>
            <a:ext cx="26353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E9AFF7-6653-6A4D-A979-64D2F5BECA26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969161-B179-44EB-8C94-304EC313A638}"/>
              </a:ext>
            </a:extLst>
          </p:cNvPr>
          <p:cNvSpPr/>
          <p:nvPr/>
        </p:nvSpPr>
        <p:spPr>
          <a:xfrm>
            <a:off x="7619999" y="4830792"/>
            <a:ext cx="3306619" cy="1440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CCB70D-CECB-4BC9-9A31-1D8063C30949}"/>
              </a:ext>
            </a:extLst>
          </p:cNvPr>
          <p:cNvSpPr/>
          <p:nvPr/>
        </p:nvSpPr>
        <p:spPr>
          <a:xfrm>
            <a:off x="8525350" y="5002297"/>
            <a:ext cx="3306619" cy="1440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5FF4692-3AEC-4FAD-8329-74794D45C99E}"/>
              </a:ext>
            </a:extLst>
          </p:cNvPr>
          <p:cNvSpPr/>
          <p:nvPr/>
        </p:nvSpPr>
        <p:spPr>
          <a:xfrm>
            <a:off x="314220" y="551051"/>
            <a:ext cx="11563560" cy="139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spc="-1" dirty="0">
                <a:solidFill>
                  <a:srgbClr val="000000"/>
                </a:solidFill>
                <a:latin typeface="+mj-lt"/>
              </a:rPr>
              <a:t>Topographical Data Analysis</a:t>
            </a: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3DC6E8E1-B03C-4DF2-AC86-400162562676}"/>
              </a:ext>
            </a:extLst>
          </p:cNvPr>
          <p:cNvSpPr/>
          <p:nvPr/>
        </p:nvSpPr>
        <p:spPr>
          <a:xfrm>
            <a:off x="795720" y="2419779"/>
            <a:ext cx="10600560" cy="18173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9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+mj-lt"/>
                <a:ea typeface="Arial"/>
              </a:rPr>
              <a:t>Austin Downey</a:t>
            </a:r>
          </a:p>
          <a:p>
            <a:pPr algn="ctr">
              <a:lnSpc>
                <a:spcPct val="190000"/>
              </a:lnSpc>
            </a:pPr>
            <a:endParaRPr lang="en-US" sz="1600" b="1" strike="noStrike" dirty="0">
              <a:solidFill>
                <a:srgbClr val="000000"/>
              </a:solidFill>
              <a:latin typeface="+mj-lt"/>
              <a:ea typeface="Arial"/>
            </a:endParaRP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</a:rPr>
              <a:t>Assistant Professor, Department of Mechanical Engineering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</a:rPr>
              <a:t>Assistant Professor, Department of Civil and Environmental Engineering</a:t>
            </a:r>
          </a:p>
          <a:p>
            <a:pPr algn="ctr">
              <a:lnSpc>
                <a:spcPct val="190000"/>
              </a:lnSpc>
              <a:spcBef>
                <a:spcPts val="1001"/>
              </a:spcBef>
            </a:pPr>
            <a:endParaRPr lang="en-US" sz="1600" b="1" dirty="0">
              <a:solidFill>
                <a:srgbClr val="000000"/>
              </a:solidFill>
              <a:latin typeface="+mj-lt"/>
              <a:ea typeface="Arial"/>
            </a:endParaRPr>
          </a:p>
        </p:txBody>
      </p:sp>
      <p:pic>
        <p:nvPicPr>
          <p:cNvPr id="17" name="Picture 2" descr="University of South Carolina">
            <a:extLst>
              <a:ext uri="{FF2B5EF4-FFF2-40B4-BE49-F238E27FC236}">
                <a16:creationId xmlns:a16="http://schemas.microsoft.com/office/drawing/2014/main" id="{FAC6A67E-BEDF-457E-832D-36912A60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702" y="4408588"/>
            <a:ext cx="3272595" cy="18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9888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F296-5DC5-41AC-B0F8-6E31A9B3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for a single “e”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CFB22-F09E-41D9-AAEA-F0B341F2A54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108645" y="2006753"/>
            <a:ext cx="10200887" cy="3239949"/>
          </a:xfrm>
        </p:spPr>
      </p:pic>
    </p:spTree>
    <p:extLst>
      <p:ext uri="{BB962C8B-B14F-4D97-AF65-F5344CB8AC3E}">
        <p14:creationId xmlns:p14="http://schemas.microsoft.com/office/powerpoint/2010/main" val="3859860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3322-5BD3-4605-BB07-5B9F7A0E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Air Force Data</a:t>
            </a:r>
          </a:p>
        </p:txBody>
      </p:sp>
    </p:spTree>
    <p:extLst>
      <p:ext uri="{BB962C8B-B14F-4D97-AF65-F5344CB8AC3E}">
        <p14:creationId xmlns:p14="http://schemas.microsoft.com/office/powerpoint/2010/main" val="1671240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5139-7BD9-473A-BC8E-7EBE8579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a small set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E3BAB-224F-4A49-A674-EF7EA538568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A316A-F964-4E60-9EFB-64773E1F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71" y="1551182"/>
            <a:ext cx="59817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D7491-DD0E-4037-8FAA-BF201713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831" y="1834229"/>
            <a:ext cx="5301129" cy="388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3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CCC85-2426-450E-A2A9-8E25A21A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point circle, tau =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5383A-AD51-423F-A9CE-2F71526E88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7E603-EB01-46E5-9261-1FC99829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24" y="1632144"/>
            <a:ext cx="5438775" cy="4067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9A3AD5-581B-46D7-9D63-0453AD58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51" y="1535920"/>
            <a:ext cx="55340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0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3CD5E-359D-444E-9AD5-E4F07EA8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e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59BC7-9B15-4348-B4E4-041CF0532C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685134" y="1667522"/>
            <a:ext cx="8537646" cy="3978275"/>
          </a:xfrm>
        </p:spPr>
      </p:pic>
    </p:spTree>
    <p:extLst>
      <p:ext uri="{BB962C8B-B14F-4D97-AF65-F5344CB8AC3E}">
        <p14:creationId xmlns:p14="http://schemas.microsoft.com/office/powerpoint/2010/main" val="895231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1901-2C39-455B-B68B-43CFF710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e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37EF3-E170-413E-8794-5D1433217CE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849111" y="1684336"/>
            <a:ext cx="10547981" cy="4441255"/>
          </a:xfrm>
        </p:spPr>
      </p:pic>
    </p:spTree>
    <p:extLst>
      <p:ext uri="{BB962C8B-B14F-4D97-AF65-F5344CB8AC3E}">
        <p14:creationId xmlns:p14="http://schemas.microsoft.com/office/powerpoint/2010/main" val="33933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FBD9-F1F6-4F20-B86D-ECD0FE1D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more info in higher 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5C852-F4C9-4689-B668-4630E7AE6D5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371631" y="1356804"/>
            <a:ext cx="9858622" cy="5041341"/>
          </a:xfrm>
        </p:spPr>
      </p:pic>
    </p:spTree>
    <p:extLst>
      <p:ext uri="{BB962C8B-B14F-4D97-AF65-F5344CB8AC3E}">
        <p14:creationId xmlns:p14="http://schemas.microsoft.com/office/powerpoint/2010/main" val="2527697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FBD9-F1F6-4F20-B86D-ECD0FE1D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Sparce e spacing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A50449-D5A7-49F9-B579-D1FA8BE9826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51121" y="1490972"/>
            <a:ext cx="10831099" cy="4847412"/>
          </a:xfrm>
        </p:spPr>
      </p:pic>
    </p:spTree>
    <p:extLst>
      <p:ext uri="{BB962C8B-B14F-4D97-AF65-F5344CB8AC3E}">
        <p14:creationId xmlns:p14="http://schemas.microsoft.com/office/powerpoint/2010/main" val="3763541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CF72-03F3-4BF0-9CCF-4F1CA396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Euclidean distance method</a:t>
            </a:r>
          </a:p>
        </p:txBody>
      </p:sp>
    </p:spTree>
    <p:extLst>
      <p:ext uri="{BB962C8B-B14F-4D97-AF65-F5344CB8AC3E}">
        <p14:creationId xmlns:p14="http://schemas.microsoft.com/office/powerpoint/2010/main" val="2772606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EB670-82D0-477F-8365-7ECBF2A7C1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780" y="1677092"/>
            <a:ext cx="10972440" cy="3507467"/>
          </a:xfrm>
        </p:spPr>
        <p:txBody>
          <a:bodyPr/>
          <a:lstStyle/>
          <a:p>
            <a:r>
              <a:rPr lang="en-US" dirty="0"/>
              <a:t>To find the number of connections, the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solution is combinatorial: The problem is equivalent to the number of possible pairs of nodes in the graph, i.e.: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F7A6F093-6E2A-44FD-8988-D02297AA8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23" y="3049214"/>
            <a:ext cx="4007353" cy="76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FA1B7-4931-428F-B8D3-B7CA22F2292F}"/>
              </a:ext>
            </a:extLst>
          </p:cNvPr>
          <p:cNvSpPr txBox="1"/>
          <p:nvPr/>
        </p:nvSpPr>
        <p:spPr>
          <a:xfrm>
            <a:off x="6096000" y="3182760"/>
            <a:ext cx="5134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92929"/>
                </a:solidFill>
                <a:effectLst/>
                <a:latin typeface="charter"/>
              </a:rPr>
              <a:t>So, I think this is Quadratic Time: O(n²)</a:t>
            </a:r>
            <a:endParaRPr lang="en-US" sz="2400" dirty="0"/>
          </a:p>
        </p:txBody>
      </p:sp>
      <p:pic>
        <p:nvPicPr>
          <p:cNvPr id="1030" name="Picture 6" descr="Drawing lines between points in QGIS - Geographic Information Systems Stack  Exchange">
            <a:extLst>
              <a:ext uri="{FF2B5EF4-FFF2-40B4-BE49-F238E27FC236}">
                <a16:creationId xmlns:a16="http://schemas.microsoft.com/office/drawing/2014/main" id="{654A401B-F9EC-4CE6-9AED-A410D572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86407" y="3330133"/>
            <a:ext cx="2550438" cy="371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95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2"/>
          <p:cNvSpPr/>
          <p:nvPr/>
        </p:nvSpPr>
        <p:spPr>
          <a:xfrm>
            <a:off x="420303" y="315126"/>
            <a:ext cx="10508400" cy="63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br>
              <a:rPr dirty="0"/>
            </a:br>
            <a:r>
              <a:rPr lang="en-US" sz="3000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3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opological Data Analysis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11353680" y="6492960"/>
            <a:ext cx="702720" cy="35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4"/>
          <p:cNvSpPr/>
          <p:nvPr/>
        </p:nvSpPr>
        <p:spPr>
          <a:xfrm>
            <a:off x="524134" y="1349835"/>
            <a:ext cx="10984375" cy="44783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6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00000"/>
                </a:solidFill>
              </a:rPr>
              <a:t>A few things to consider</a:t>
            </a:r>
          </a:p>
          <a:p>
            <a:pPr marL="348660" indent="-3429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I have no idea how to get this to work with a linear algebra approach.</a:t>
            </a:r>
          </a:p>
          <a:p>
            <a:pPr marL="348660" indent="-3429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I can find 1-simplex, all others are a mystery. </a:t>
            </a:r>
          </a:p>
          <a:p>
            <a:pPr marL="348660" indent="-3429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Clueless how to get </a:t>
            </a:r>
            <a:r>
              <a:rPr lang="en-US" sz="2000" i="1" spc="-1" dirty="0">
                <a:solidFill>
                  <a:srgbClr val="000000"/>
                </a:solidFill>
              </a:rPr>
              <a:t>H</a:t>
            </a:r>
            <a:r>
              <a:rPr lang="en-US" sz="2000" spc="-1" baseline="-25000" dirty="0">
                <a:solidFill>
                  <a:srgbClr val="000000"/>
                </a:solidFill>
              </a:rPr>
              <a:t>1</a:t>
            </a:r>
            <a:r>
              <a:rPr lang="en-US" sz="2000" spc="-1" dirty="0">
                <a:solidFill>
                  <a:srgbClr val="000000"/>
                </a:solidFill>
              </a:rPr>
              <a:t>, I think I get </a:t>
            </a:r>
            <a:r>
              <a:rPr lang="en-US" sz="2000" i="1" spc="-1" dirty="0">
                <a:solidFill>
                  <a:srgbClr val="000000"/>
                </a:solidFill>
              </a:rPr>
              <a:t>H</a:t>
            </a:r>
            <a:r>
              <a:rPr lang="en-US" sz="2000" spc="-1" baseline="-25000" dirty="0">
                <a:solidFill>
                  <a:srgbClr val="000000"/>
                </a:solidFill>
              </a:rPr>
              <a:t>0</a:t>
            </a:r>
            <a:r>
              <a:rPr lang="en-US" sz="2000" spc="-1" dirty="0">
                <a:solidFill>
                  <a:srgbClr val="000000"/>
                </a:solidFill>
              </a:rPr>
              <a:t>. </a:t>
            </a:r>
            <a:endParaRPr lang="en-US" sz="2000" b="0" strike="noStrike" spc="-1" dirty="0"/>
          </a:p>
          <a:p>
            <a:pPr marL="216000" indent="-210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/>
              <a:t>How do 1-simplex (or any simplex) die?</a:t>
            </a:r>
          </a:p>
          <a:p>
            <a:pPr marL="216000" indent="-210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0" strike="noStrike" spc="-1" dirty="0"/>
          </a:p>
          <a:p>
            <a:pPr marL="216000" indent="-210240"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C8B1E-915C-42CD-9ABB-74D43A3F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3" y="3523853"/>
            <a:ext cx="10981573" cy="2636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93AA0A-D53F-4043-BE3D-48218B34609D}"/>
              </a:ext>
            </a:extLst>
          </p:cNvPr>
          <p:cNvSpPr txBox="1"/>
          <p:nvPr/>
        </p:nvSpPr>
        <p:spPr>
          <a:xfrm>
            <a:off x="881109" y="616055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R17"/>
              </a:rPr>
              <a:t>A Roadmap for the Computation of Persistent Homology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ombinatorial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05FBF2-92BB-4FEE-A0B3-91FD931E465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0F1E7E-562E-47B8-8D85-66F01DC7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577672"/>
            <a:ext cx="5657850" cy="407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7FBA38-228C-437F-B65F-D9BDFB7B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594044"/>
            <a:ext cx="55435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3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CF72-03F3-4BF0-9CCF-4F1CA396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1820647"/>
            <a:ext cx="10972440" cy="1144800"/>
          </a:xfrm>
        </p:spPr>
        <p:txBody>
          <a:bodyPr/>
          <a:lstStyle/>
          <a:p>
            <a:pPr algn="ctr"/>
            <a:r>
              <a:rPr lang="en-US" dirty="0"/>
              <a:t>Giving up on my code, moving to scikit-</a:t>
            </a:r>
            <a:r>
              <a:rPr lang="en-US" dirty="0" err="1"/>
              <a:t>tda</a:t>
            </a:r>
            <a:r>
              <a:rPr lang="en-US" dirty="0"/>
              <a:t> and </a:t>
            </a:r>
            <a:r>
              <a:rPr lang="en-US" dirty="0" err="1"/>
              <a:t>Ripser</a:t>
            </a:r>
            <a:endParaRPr lang="en-US" dirty="0"/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71FB6197-9C2A-4FD8-8512-23FFA3266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71" y="3397348"/>
            <a:ext cx="5533658" cy="276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806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Easy, but not what I expected!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05FBF2-92BB-4FEE-A0B3-91FD931E465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F4A0B-0E5F-4570-8627-9C374823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39" y="1549078"/>
            <a:ext cx="11086314" cy="49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Easy, but not what I expected!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05FBF2-92BB-4FEE-A0B3-91FD931E46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780" y="1677092"/>
            <a:ext cx="5329381" cy="3977280"/>
          </a:xfrm>
        </p:spPr>
        <p:txBody>
          <a:bodyPr/>
          <a:lstStyle/>
          <a:p>
            <a:r>
              <a:rPr lang="en-US" dirty="0"/>
              <a:t>I don’t understand why they are all born at 0?</a:t>
            </a:r>
          </a:p>
          <a:p>
            <a:r>
              <a:rPr lang="en-US" dirty="0"/>
              <a:t>How is anything born at 0, don’t they have to connect? </a:t>
            </a:r>
          </a:p>
          <a:p>
            <a:r>
              <a:rPr lang="en-US" dirty="0"/>
              <a:t>My barcode plot seems to be small, why so few items?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3A1682-B66F-4377-AC9C-E1347026F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0522"/>
            <a:ext cx="57531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81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124-728D-4EF0-9C9D-521B49F9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523725"/>
            <a:ext cx="10972440" cy="1144800"/>
          </a:xfrm>
        </p:spPr>
        <p:txBody>
          <a:bodyPr/>
          <a:lstStyle/>
          <a:p>
            <a:r>
              <a:rPr lang="en-US" dirty="0"/>
              <a:t>Dperm2all (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The distance matrix used during the computation)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C6E8A-96CD-4E37-ACED-C4388E47D4D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09420" y="2090846"/>
            <a:ext cx="10972800" cy="3486734"/>
          </a:xfrm>
        </p:spPr>
      </p:pic>
    </p:spTree>
    <p:extLst>
      <p:ext uri="{BB962C8B-B14F-4D97-AF65-F5344CB8AC3E}">
        <p14:creationId xmlns:p14="http://schemas.microsoft.com/office/powerpoint/2010/main" val="1872302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124-728D-4EF0-9C9D-521B49F9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523725"/>
            <a:ext cx="10972440" cy="1144800"/>
          </a:xfrm>
        </p:spPr>
        <p:txBody>
          <a:bodyPr/>
          <a:lstStyle/>
          <a:p>
            <a:r>
              <a:rPr lang="en-US" dirty="0"/>
              <a:t>Computational Efforts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7C87C-4FFE-4537-9AE7-9E9B11BFD9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n_perm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(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int, optional, default None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) – The number of points to subsample in a “greedy permutation,” or a furthest point sampling of the points. These points will be used in lieu of the full point cloud for a faster computation, at the expense of some accuracy, which can be bounded as a maximum bottleneck distance to all diagrams on the original point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8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CF72-03F3-4BF0-9CCF-4F1CA396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865" y="1187601"/>
            <a:ext cx="11038269" cy="1144800"/>
          </a:xfrm>
        </p:spPr>
        <p:txBody>
          <a:bodyPr/>
          <a:lstStyle/>
          <a:p>
            <a:pPr algn="ctr"/>
            <a:r>
              <a:rPr lang="en-US" dirty="0"/>
              <a:t>Persistence Images: A Stable Vector Representation of Persistent Homology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68009-5721-4D0F-8244-054F3B44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1" y="3219356"/>
            <a:ext cx="110775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6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I like the idea of “</a:t>
            </a:r>
            <a:r>
              <a:rPr lang="en-US" dirty="0"/>
              <a:t>Persistence Images”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05FBF2-92BB-4FEE-A0B3-91FD931E465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the paper Adams, Henry, et al. "Persistence images: A stable vector representation of persistent homology."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18 (2017).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Would be a great tool for classification. A CNN could quickly classify damage from a resistance image.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79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Air Force Data Tau=1</a:t>
            </a:r>
            <a:endParaRPr lang="en-US" dirty="0"/>
          </a:p>
        </p:txBody>
      </p:sp>
      <p:pic>
        <p:nvPicPr>
          <p:cNvPr id="3" name="tau_1">
            <a:hlinkClick r:id="" action="ppaction://media"/>
            <a:extLst>
              <a:ext uri="{FF2B5EF4-FFF2-40B4-BE49-F238E27FC236}">
                <a16:creationId xmlns:a16="http://schemas.microsoft.com/office/drawing/2014/main" id="{CD700AFB-ED2E-4F3F-BF81-FD490D8E2CBC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0330" y="1640890"/>
            <a:ext cx="7891340" cy="4438989"/>
          </a:xfrm>
        </p:spPr>
      </p:pic>
    </p:spTree>
    <p:extLst>
      <p:ext uri="{BB962C8B-B14F-4D97-AF65-F5344CB8AC3E}">
        <p14:creationId xmlns:p14="http://schemas.microsoft.com/office/powerpoint/2010/main" val="5402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Air Force Data Tau=5</a:t>
            </a:r>
            <a:endParaRPr lang="en-US" dirty="0"/>
          </a:p>
        </p:txBody>
      </p:sp>
      <p:pic>
        <p:nvPicPr>
          <p:cNvPr id="6" name="tau_5">
            <a:hlinkClick r:id="" action="ppaction://media"/>
            <a:extLst>
              <a:ext uri="{FF2B5EF4-FFF2-40B4-BE49-F238E27FC236}">
                <a16:creationId xmlns:a16="http://schemas.microsoft.com/office/drawing/2014/main" id="{CAC62562-7A4F-4E45-BF48-5AEADD593BE6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7826" y="1676400"/>
            <a:ext cx="7072313" cy="3978275"/>
          </a:xfrm>
        </p:spPr>
      </p:pic>
    </p:spTree>
    <p:extLst>
      <p:ext uri="{BB962C8B-B14F-4D97-AF65-F5344CB8AC3E}">
        <p14:creationId xmlns:p14="http://schemas.microsoft.com/office/powerpoint/2010/main" val="29465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2"/>
          <p:cNvSpPr/>
          <p:nvPr/>
        </p:nvSpPr>
        <p:spPr>
          <a:xfrm>
            <a:off x="420303" y="315126"/>
            <a:ext cx="10508400" cy="63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br>
              <a:rPr dirty="0"/>
            </a:br>
            <a:r>
              <a:rPr lang="en-US" sz="3000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3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opological Data Analysis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11353680" y="6492960"/>
            <a:ext cx="702720" cy="35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4"/>
          <p:cNvSpPr/>
          <p:nvPr/>
        </p:nvSpPr>
        <p:spPr>
          <a:xfrm>
            <a:off x="524134" y="1349835"/>
            <a:ext cx="10984375" cy="44783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8660" indent="-3429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000" i="1" spc="-1" dirty="0">
                <a:solidFill>
                  <a:srgbClr val="000000"/>
                </a:solidFill>
              </a:rPr>
              <a:t>H</a:t>
            </a:r>
            <a:r>
              <a:rPr lang="en-US" sz="2000" spc="-1" baseline="-25000" dirty="0">
                <a:solidFill>
                  <a:srgbClr val="000000"/>
                </a:solidFill>
              </a:rPr>
              <a:t>1</a:t>
            </a:r>
            <a:r>
              <a:rPr lang="en-US" sz="2000" spc="-1" dirty="0">
                <a:solidFill>
                  <a:srgbClr val="000000"/>
                </a:solidFill>
              </a:rPr>
              <a:t> and </a:t>
            </a:r>
            <a:r>
              <a:rPr lang="en-US" sz="2000" i="1" spc="-1" dirty="0">
                <a:solidFill>
                  <a:srgbClr val="000000"/>
                </a:solidFill>
              </a:rPr>
              <a:t>H</a:t>
            </a:r>
            <a:r>
              <a:rPr lang="en-US" sz="2000" spc="-1" baseline="-25000" dirty="0">
                <a:solidFill>
                  <a:srgbClr val="000000"/>
                </a:solidFill>
              </a:rPr>
              <a:t>0</a:t>
            </a:r>
            <a:r>
              <a:rPr lang="en-US" sz="2000" spc="-1" dirty="0">
                <a:solidFill>
                  <a:srgbClr val="000000"/>
                </a:solidFill>
              </a:rPr>
              <a:t>. </a:t>
            </a:r>
            <a:endParaRPr lang="en-US" sz="2000" b="0" strike="noStrike" spc="-1" dirty="0"/>
          </a:p>
          <a:p>
            <a:pPr marL="216000" indent="-210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0" strike="noStrike" spc="-1" dirty="0"/>
          </a:p>
          <a:p>
            <a:pPr marL="216000" indent="-210240"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8DC0F-8ED7-48F2-9C14-C62202129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26" y="1900831"/>
            <a:ext cx="11484547" cy="3927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A327B-15F3-4B26-A784-D38E4520F2C4}"/>
              </a:ext>
            </a:extLst>
          </p:cNvPr>
          <p:cNvSpPr txBox="1"/>
          <p:nvPr/>
        </p:nvSpPr>
        <p:spPr>
          <a:xfrm>
            <a:off x="710565" y="5903893"/>
            <a:ext cx="76166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URWPalladioL-Roma"/>
              </a:rPr>
              <a:t>Topological Data Analysis: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  <a:t>Concepts, Computation, and Applications in Chemical Engineering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767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Air Force Data Tau=10</a:t>
            </a:r>
            <a:endParaRPr lang="en-US" dirty="0"/>
          </a:p>
        </p:txBody>
      </p:sp>
      <p:pic>
        <p:nvPicPr>
          <p:cNvPr id="6" name="tau_10">
            <a:hlinkClick r:id="" action="ppaction://media"/>
            <a:extLst>
              <a:ext uri="{FF2B5EF4-FFF2-40B4-BE49-F238E27FC236}">
                <a16:creationId xmlns:a16="http://schemas.microsoft.com/office/drawing/2014/main" id="{80830531-A4B7-4FC1-BA76-17BBCA101420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9843" y="1490972"/>
            <a:ext cx="7072313" cy="3978275"/>
          </a:xfrm>
        </p:spPr>
      </p:pic>
    </p:spTree>
    <p:extLst>
      <p:ext uri="{BB962C8B-B14F-4D97-AF65-F5344CB8AC3E}">
        <p14:creationId xmlns:p14="http://schemas.microsoft.com/office/powerpoint/2010/main" val="34382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125A-82C4-4CE6-8B0E-49336E4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Air Force Data Tau=20</a:t>
            </a:r>
            <a:endParaRPr lang="en-US" dirty="0"/>
          </a:p>
        </p:txBody>
      </p:sp>
      <p:pic>
        <p:nvPicPr>
          <p:cNvPr id="5" name="tau_20">
            <a:hlinkClick r:id="" action="ppaction://media"/>
            <a:extLst>
              <a:ext uri="{FF2B5EF4-FFF2-40B4-BE49-F238E27FC236}">
                <a16:creationId xmlns:a16="http://schemas.microsoft.com/office/drawing/2014/main" id="{BAC6842E-7EC8-4DF2-B75E-F535F53CD1C0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9843" y="1676400"/>
            <a:ext cx="7072313" cy="3978275"/>
          </a:xfrm>
        </p:spPr>
      </p:pic>
    </p:spTree>
    <p:extLst>
      <p:ext uri="{BB962C8B-B14F-4D97-AF65-F5344CB8AC3E}">
        <p14:creationId xmlns:p14="http://schemas.microsoft.com/office/powerpoint/2010/main" val="395829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758069" y="2062760"/>
            <a:ext cx="10514880" cy="218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6000" b="1" strike="noStrike" cap="all" spc="-1" dirty="0">
                <a:solidFill>
                  <a:srgbClr val="FFFFFF"/>
                </a:solidFill>
                <a:latin typeface="+mj-lt"/>
              </a:rPr>
              <a:t>Thanks!</a:t>
            </a:r>
            <a:endParaRPr lang="en-US" sz="6000" b="1" strike="noStrike" spc="-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D5E1A-B896-47D9-8E3E-6494FCA53579}"/>
              </a:ext>
            </a:extLst>
          </p:cNvPr>
          <p:cNvSpPr txBox="1"/>
          <p:nvPr/>
        </p:nvSpPr>
        <p:spPr>
          <a:xfrm>
            <a:off x="1040551" y="5162337"/>
            <a:ext cx="41563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259" dirty="0">
                <a:solidFill>
                  <a:schemeClr val="bg1"/>
                </a:solidFill>
                <a:latin typeface="+mj-lt"/>
                <a:ea typeface="Arial"/>
              </a:rPr>
              <a:t>Contact Information</a:t>
            </a:r>
          </a:p>
          <a:p>
            <a:r>
              <a:rPr lang="en-US" sz="1200" b="1" spc="259" dirty="0">
                <a:solidFill>
                  <a:schemeClr val="bg1"/>
                </a:solidFill>
                <a:latin typeface="+mj-lt"/>
                <a:ea typeface="Arial"/>
              </a:rPr>
              <a:t>Email: xxx</a:t>
            </a:r>
          </a:p>
          <a:p>
            <a:r>
              <a:rPr lang="en-US" sz="1200" b="1" spc="259" dirty="0" err="1">
                <a:solidFill>
                  <a:schemeClr val="bg1"/>
                </a:solidFill>
                <a:latin typeface="+mj-lt"/>
                <a:ea typeface="Arial"/>
              </a:rPr>
              <a:t>Github</a:t>
            </a:r>
            <a:r>
              <a:rPr lang="en-US" sz="1200" b="1" spc="259" dirty="0">
                <a:solidFill>
                  <a:schemeClr val="bg1"/>
                </a:solidFill>
                <a:latin typeface="+mj-lt"/>
                <a:ea typeface="Arial"/>
              </a:rPr>
              <a:t>: xxx</a:t>
            </a:r>
          </a:p>
          <a:p>
            <a:r>
              <a:rPr lang="en-US" sz="1200" b="1" spc="259" dirty="0">
                <a:solidFill>
                  <a:schemeClr val="bg1"/>
                </a:solidFill>
                <a:latin typeface="+mj-lt"/>
                <a:ea typeface="Arial"/>
              </a:rPr>
              <a:t>Social: xxx</a:t>
            </a:r>
            <a:endParaRPr lang="en-US" sz="1200" spc="259" dirty="0">
              <a:solidFill>
                <a:schemeClr val="bg1"/>
              </a:solidFill>
              <a:latin typeface="+mj-lt"/>
              <a:ea typeface="Arial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2"/>
          <p:cNvSpPr/>
          <p:nvPr/>
        </p:nvSpPr>
        <p:spPr>
          <a:xfrm>
            <a:off x="420303" y="315126"/>
            <a:ext cx="10508400" cy="63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br>
              <a:rPr dirty="0"/>
            </a:br>
            <a:r>
              <a:rPr lang="en-US" sz="3000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3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opographical Data Analysis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11353680" y="6492960"/>
            <a:ext cx="702720" cy="35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4"/>
          <p:cNvSpPr/>
          <p:nvPr/>
        </p:nvSpPr>
        <p:spPr>
          <a:xfrm>
            <a:off x="524134" y="1349835"/>
            <a:ext cx="10984375" cy="44783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8660" indent="-3429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No real circles</a:t>
            </a:r>
          </a:p>
          <a:p>
            <a:pPr marL="348660" indent="-3429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I build polygons, and check if they overlap. This does not always work. </a:t>
            </a:r>
          </a:p>
          <a:p>
            <a:pPr marL="5760"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/>
          </a:p>
          <a:p>
            <a:pPr marL="216000" indent="-210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0" strike="noStrike" spc="-1" dirty="0"/>
          </a:p>
          <a:p>
            <a:pPr marL="216000" indent="-210240"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8A22D-4AD4-4670-88CB-D1D29B593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34" y="2342349"/>
            <a:ext cx="5648325" cy="420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30212-60BF-4E5E-8851-D0EDB3F6B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68" y="2521035"/>
            <a:ext cx="54197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924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B025-C2ED-4255-85AD-99D9A2B9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Mackey Glass Data</a:t>
            </a:r>
          </a:p>
        </p:txBody>
      </p:sp>
    </p:spTree>
    <p:extLst>
      <p:ext uri="{BB962C8B-B14F-4D97-AF65-F5344CB8AC3E}">
        <p14:creationId xmlns:p14="http://schemas.microsoft.com/office/powerpoint/2010/main" val="286193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88A9-9F60-42DC-8C5D-DAFD220E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Mackey Glass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25C92-9DE9-4113-A1A2-715D6C43EBD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63618" y="1916097"/>
            <a:ext cx="5441013" cy="3978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26D6D-632B-4765-932F-52872CDD0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6396"/>
            <a:ext cx="58769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2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BC17-647D-47DF-9532-9DB998CA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6656E-C5BE-44F9-9509-FF4AE9EC21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A92BB-8E94-4EFD-B3EE-6B7BB42C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80" y="1560666"/>
            <a:ext cx="5762625" cy="442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A1F79E-0BA6-4D8E-8CBB-51C36C6F8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28" y="1808889"/>
            <a:ext cx="55435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C2FA-6879-4AAF-BFAE-B74AAED2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2F44DE-56A5-4830-B256-38A97DBA994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09780" y="1685278"/>
            <a:ext cx="5221485" cy="3978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1A828-01D7-4540-98B1-C6AFC8C3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070" y="1588440"/>
            <a:ext cx="57721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7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01995-3A45-4B15-9FBA-6C6EFE67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6979F-902F-48A6-952B-F094FAEAE48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08B49-E1C8-40C7-8600-8E8B149A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61" y="1565469"/>
            <a:ext cx="92106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397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uofsc_ppt_substitute_fonts_wide</Template>
  <TotalTime>12322</TotalTime>
  <Words>493</Words>
  <Application>Microsoft Office PowerPoint</Application>
  <PresentationFormat>Widescreen</PresentationFormat>
  <Paragraphs>62</Paragraphs>
  <Slides>32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-apple-system</vt:lpstr>
      <vt:lpstr>Arial</vt:lpstr>
      <vt:lpstr>Calibri</vt:lpstr>
      <vt:lpstr>charter</vt:lpstr>
      <vt:lpstr>CMR17</vt:lpstr>
      <vt:lpstr>Helvetica Neue</vt:lpstr>
      <vt:lpstr>Symbol</vt:lpstr>
      <vt:lpstr>Times New Roman</vt:lpstr>
      <vt:lpstr>URWPalladioL-Roma</vt:lpstr>
      <vt:lpstr>Wingdings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Mackey Glass Data</vt:lpstr>
      <vt:lpstr>Mackey Glass Data</vt:lpstr>
      <vt:lpstr>PowerPoint Presentation</vt:lpstr>
      <vt:lpstr>Barcode plots</vt:lpstr>
      <vt:lpstr>PowerPoint Presentation</vt:lpstr>
      <vt:lpstr>Code for a single “e”</vt:lpstr>
      <vt:lpstr>Air Force Data</vt:lpstr>
      <vt:lpstr>Window a small set of the data</vt:lpstr>
      <vt:lpstr>10 point circle, tau = 10</vt:lpstr>
      <vt:lpstr>Tracking e over time</vt:lpstr>
      <vt:lpstr>Tracking e over time</vt:lpstr>
      <vt:lpstr>Maybe more info in higher e</vt:lpstr>
      <vt:lpstr>Sparce e spacing </vt:lpstr>
      <vt:lpstr>Euclidean distance method</vt:lpstr>
      <vt:lpstr>Mathematical complexity</vt:lpstr>
      <vt:lpstr>Combinatorial</vt:lpstr>
      <vt:lpstr>Giving up on my code, moving to scikit-tda and Ripser</vt:lpstr>
      <vt:lpstr>Easy, but not what I expected! </vt:lpstr>
      <vt:lpstr>Easy, but not what I expected! </vt:lpstr>
      <vt:lpstr>Dperm2all (The distance matrix used during the computation)</vt:lpstr>
      <vt:lpstr>Computational Efforts</vt:lpstr>
      <vt:lpstr>Persistence Images: A Stable Vector Representation of Persistent Homology </vt:lpstr>
      <vt:lpstr>I like the idea of “Persistence Images”</vt:lpstr>
      <vt:lpstr>Air Force Data Tau=1</vt:lpstr>
      <vt:lpstr>Air Force Data Tau=5</vt:lpstr>
      <vt:lpstr>Air Force Data Tau=10</vt:lpstr>
      <vt:lpstr>Air Force Data Tau=20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DOWNEY, AUSTIN</dc:creator>
  <dc:description/>
  <cp:lastModifiedBy>Downey, Austin</cp:lastModifiedBy>
  <cp:revision>250</cp:revision>
  <dcterms:created xsi:type="dcterms:W3CDTF">2019-09-08T16:44:05Z</dcterms:created>
  <dcterms:modified xsi:type="dcterms:W3CDTF">2022-04-29T06:17:52Z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4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29</vt:i4>
  </property>
</Properties>
</file>